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2"/>
  </p:notesMasterIdLst>
  <p:sldIdLst>
    <p:sldId id="256" r:id="rId2"/>
    <p:sldId id="264" r:id="rId3"/>
    <p:sldId id="263" r:id="rId4"/>
    <p:sldId id="268" r:id="rId5"/>
    <p:sldId id="266" r:id="rId6"/>
    <p:sldId id="265" r:id="rId7"/>
    <p:sldId id="269" r:id="rId8"/>
    <p:sldId id="267" r:id="rId9"/>
    <p:sldId id="270" r:id="rId10"/>
    <p:sldId id="262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Helvetica Neue" panose="02000503000000020004" pitchFamily="2" charset="0"/>
      <p:regular r:id="rId21"/>
      <p:bold r:id="rId22"/>
      <p:italic r:id="rId23"/>
      <p:boldItalic r:id="rId24"/>
    </p:embeddedFont>
    <p:embeddedFont>
      <p:font typeface="Merriweather Sans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SemiBold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Durb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39FD79-BA08-4128-9F5B-916A27823634}">
  <a:tblStyle styleId="{8239FD79-BA08-4128-9F5B-916A27823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71"/>
    <p:restoredTop sz="90175"/>
  </p:normalViewPr>
  <p:slideViewPr>
    <p:cSldViewPr snapToGrid="0" snapToObjects="1">
      <p:cViewPr varScale="1">
        <p:scale>
          <a:sx n="183" d="100"/>
          <a:sy n="183" d="100"/>
        </p:scale>
        <p:origin x="2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tech-external-debug-security/topic/tg_meeting_nov_15/102601350?p=,,,20,0,0,0::recentpostdate/sticky,,,20,2,0,102601350,previd%3D1700053881774901524,nextid%3D1697955034780248418&amp;previd=1700053881774901524&amp;nextid=169795503478024841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a1df9f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a1df9ff0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ba1df9ff0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a1df9ff0c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a1df9ff0c_0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ba1df9ff0c_0_3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i="0" u="sng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3"/>
              </a:rPr>
            </a:br>
            <a:br>
              <a:rPr lang="en-US" dirty="0"/>
            </a:b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904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extended for RISC-V Trace Control Interface Specification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436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AI – Joe to Provide link to the existing draft in the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103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CN" dirty="0"/>
              <a:t>sync trigger from mode with debug disabled may hit after priv mode change and match in another mode, this can be used as a weapon to attack higher privledge mode. Mandate implementation.  </a:t>
            </a:r>
          </a:p>
          <a:p>
            <a:r>
              <a:rPr lang="en-CN" dirty="0"/>
              <a:t>Triggers in a mode that disables debug (sync vs async, pending bit)</a:t>
            </a:r>
          </a:p>
          <a:p>
            <a:r>
              <a:rPr lang="en-CN" dirty="0"/>
              <a:t>The between debug enable and authentcation mechanism for example authentication is set but debug is disabled.</a:t>
            </a:r>
          </a:p>
          <a:p>
            <a:r>
              <a:rPr lang="en-CN" dirty="0"/>
              <a:t>Clarify system relationshipbus protections (WG / IOPMP or similar checker mechanism), put that on the list for next stage discussion.</a:t>
            </a:r>
          </a:p>
          <a:p>
            <a:r>
              <a:rPr lang="en-CN" dirty="0"/>
              <a:t>ARMv8M debug solution – take a look into the M mode isolation spec and how does this interact with debug security.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97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5ab111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75ab111b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1075ab111b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3200"/>
              <a:buNone/>
              <a:defRPr sz="32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301" y="1272159"/>
            <a:ext cx="5055368" cy="8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5_1">
  <p:cSld name="CUSTOM_5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-3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2"/>
          <p:cNvSpPr/>
          <p:nvPr/>
        </p:nvSpPr>
        <p:spPr>
          <a:xfrm>
            <a:off x="643920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7050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">
  <p:cSld name="CUSTOM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702800" y="0"/>
            <a:ext cx="54891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2">
  <p:cSld name="CUSTOM_3_1_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5738067" y="0"/>
            <a:ext cx="64539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6036298" y="274333"/>
            <a:ext cx="58860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">
  <p:cSld name="CUSTOM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0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5986933" y="232867"/>
            <a:ext cx="6051600" cy="6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1">
  <p:cSld name="CUSTOM_4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676050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0300" y="151833"/>
            <a:ext cx="6178800" cy="6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6263967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_1_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97300" y="68867"/>
            <a:ext cx="52677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5925167" y="68867"/>
            <a:ext cx="60072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2">
  <p:cSld name="CUSTOM_2_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5893767" y="288567"/>
            <a:ext cx="5882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2"/>
          </p:nvPr>
        </p:nvSpPr>
        <p:spPr>
          <a:xfrm>
            <a:off x="265833" y="288567"/>
            <a:ext cx="5246400" cy="6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4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5893767" y="2079767"/>
            <a:ext cx="5882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920933" y="149900"/>
            <a:ext cx="5942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">
  <p:cSld name="CUSTOM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2">
  <p:cSld name="CUSTOM_1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 amt="88000"/>
          </a:blip>
          <a:srcRect l="47512"/>
          <a:stretch/>
        </p:blipFill>
        <p:spPr>
          <a:xfrm>
            <a:off x="5798331" y="0"/>
            <a:ext cx="6393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6230300" y="248600"/>
            <a:ext cx="5752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124433" y="400967"/>
            <a:ext cx="5461500" cy="56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548930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548930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">
  <p:cSld name="CUSTOM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6792000" y="219000"/>
            <a:ext cx="52464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1_1_1_1_1">
  <p:cSld name="CUSTOM_1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2">
            <a:alphaModFix/>
          </a:blip>
          <a:srcRect l="7448" t="13362" r="5738" b="12321"/>
          <a:stretch/>
        </p:blipFill>
        <p:spPr>
          <a:xfrm>
            <a:off x="0" y="0"/>
            <a:ext cx="67026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0" y="0"/>
            <a:ext cx="6702900" cy="6858000"/>
          </a:xfrm>
          <a:prstGeom prst="rect">
            <a:avLst/>
          </a:prstGeom>
          <a:solidFill>
            <a:srgbClr val="0A6B7C">
              <a:alpha val="29019"/>
            </a:srgbClr>
          </a:solidFill>
          <a:ln>
            <a:noFill/>
          </a:ln>
        </p:spPr>
        <p:txBody>
          <a:bodyPr spcFirstLastPara="1" wrap="square" lIns="487675" tIns="60925" rIns="487675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241600" y="221000"/>
            <a:ext cx="5952900" cy="6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6816533" y="221000"/>
            <a:ext cx="5171100" cy="6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955900" cy="59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2">
  <p:cSld name="CUSTOM_2_1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 rotWithShape="1">
          <a:blip r:embed="rId2">
            <a:alphaModFix amt="79000"/>
          </a:blip>
          <a:srcRect/>
          <a:stretch/>
        </p:blipFill>
        <p:spPr>
          <a:xfrm>
            <a:off x="6453933" y="0"/>
            <a:ext cx="5738066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6681367" y="108400"/>
            <a:ext cx="5319900" cy="6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">
  <p:cSld name="CUSTOM_3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-4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">
  <p:cSld name="CUSTOM_3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139400" y="191367"/>
            <a:ext cx="6178800" cy="60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3_1_1_1">
  <p:cSld name="CUSTOM_3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6453929" y="0"/>
            <a:ext cx="573807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6692067" y="149900"/>
            <a:ext cx="5433300" cy="6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152100" y="198400"/>
            <a:ext cx="5931600" cy="59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">
  <p:cSld name="CUSTOM_4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4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5835967" y="274333"/>
            <a:ext cx="61788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2">
  <p:cSld name="CUSTOM_4_1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/>
          <p:nvPr/>
        </p:nvSpPr>
        <p:spPr>
          <a:xfrm>
            <a:off x="5431500" y="0"/>
            <a:ext cx="6760500" cy="68580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title"/>
          </p:nvPr>
        </p:nvSpPr>
        <p:spPr>
          <a:xfrm>
            <a:off x="5743898" y="274333"/>
            <a:ext cx="61656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1_3">
  <p:cSld name="CUSTOM_4_1_3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2">
            <a:alphaModFix amt="61000"/>
          </a:blip>
          <a:srcRect t="17496" r="29532" b="8336"/>
          <a:stretch/>
        </p:blipFill>
        <p:spPr>
          <a:xfrm>
            <a:off x="0" y="0"/>
            <a:ext cx="54315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125567" y="136067"/>
            <a:ext cx="5156400" cy="60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5682733" y="267667"/>
            <a:ext cx="6318900" cy="6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_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" name="Google Shape;203;p3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4" name="Google Shape;204;p37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433" y="5619961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1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">
  <p:cSld name="TITLE_AND_BODY_2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4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42556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40"/>
          <p:cNvSpPr txBox="1"/>
          <p:nvPr/>
        </p:nvSpPr>
        <p:spPr>
          <a:xfrm>
            <a:off x="80222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40"/>
          <p:cNvSpPr txBox="1"/>
          <p:nvPr/>
        </p:nvSpPr>
        <p:spPr>
          <a:xfrm>
            <a:off x="42600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40"/>
          <p:cNvSpPr txBox="1"/>
          <p:nvPr/>
        </p:nvSpPr>
        <p:spPr>
          <a:xfrm>
            <a:off x="80414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2"/>
          </p:nvPr>
        </p:nvSpPr>
        <p:spPr>
          <a:xfrm>
            <a:off x="43140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3"/>
          </p:nvPr>
        </p:nvSpPr>
        <p:spPr>
          <a:xfrm>
            <a:off x="80998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 idx="4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40"/>
          <p:cNvSpPr txBox="1">
            <a:spLocks noGrp="1"/>
          </p:cNvSpPr>
          <p:nvPr>
            <p:ph type="title" idx="5"/>
          </p:nvPr>
        </p:nvSpPr>
        <p:spPr>
          <a:xfrm>
            <a:off x="43760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 idx="6"/>
          </p:nvPr>
        </p:nvSpPr>
        <p:spPr>
          <a:xfrm>
            <a:off x="81191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1">
  <p:cSld name="TITLE_AND_BODY_2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605900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4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489100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509533" y="1342392"/>
            <a:ext cx="3312900" cy="658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2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title" idx="3"/>
          </p:nvPr>
        </p:nvSpPr>
        <p:spPr>
          <a:xfrm>
            <a:off x="605900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gradFill>
            <a:gsLst>
              <a:gs pos="0">
                <a:srgbClr val="0A3799">
                  <a:alpha val="56862"/>
                </a:srgbClr>
              </a:gs>
              <a:gs pos="100000">
                <a:srgbClr val="0A6B7C">
                  <a:alpha val="5686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2">
  <p:cSld name="TITLE_AND_BODY_2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42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496480" y="2023867"/>
            <a:ext cx="3312900" cy="41937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500892" y="1342392"/>
            <a:ext cx="3316500" cy="658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1"/>
          </p:nvPr>
        </p:nvSpPr>
        <p:spPr>
          <a:xfrm>
            <a:off x="554867" y="2057433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title" idx="2"/>
          </p:nvPr>
        </p:nvSpPr>
        <p:spPr>
          <a:xfrm>
            <a:off x="616884" y="1409200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42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_1_3">
  <p:cSld name="TITLE_AND_BODY_2_1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43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503831" y="2023867"/>
            <a:ext cx="3351300" cy="41937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523033" y="1342367"/>
            <a:ext cx="3312900" cy="658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581433" y="2057367"/>
            <a:ext cx="3195900" cy="41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 idx="2"/>
          </p:nvPr>
        </p:nvSpPr>
        <p:spPr>
          <a:xfrm>
            <a:off x="600700" y="1409167"/>
            <a:ext cx="3111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3"/>
          </p:nvPr>
        </p:nvSpPr>
        <p:spPr>
          <a:xfrm>
            <a:off x="3995900" y="1342400"/>
            <a:ext cx="7299900" cy="48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1">
  <p:cSld name="TITLE_ONLY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marL="1371600" lvl="2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3pPr>
            <a:lvl4pPr marL="1828800" lvl="3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4pPr>
            <a:lvl5pPr marL="2286000" lvl="4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5pPr>
            <a:lvl6pPr marL="2743200" lvl="5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6pPr>
            <a:lvl7pPr marL="3200400" lvl="6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7pPr>
            <a:lvl8pPr marL="3657600" lvl="7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8pPr>
            <a:lvl9pPr marL="4114800" lvl="8" indent="-3619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4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5" name="Google Shape;275;p45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9pPr>
          </a:lstStyle>
          <a:p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875" tIns="53925" rIns="107875" bIns="53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>
            <a:spLocks noGrp="1"/>
          </p:cNvSpPr>
          <p:nvPr>
            <p:ph type="dt" idx="10"/>
          </p:nvPr>
        </p:nvSpPr>
        <p:spPr>
          <a:xfrm>
            <a:off x="489099" y="6441407"/>
            <a:ext cx="2844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79" name="Google Shape;279;p46"/>
          <p:cNvSpPr txBox="1">
            <a:spLocks noGrp="1"/>
          </p:cNvSpPr>
          <p:nvPr>
            <p:ph type="sldNum" idx="12"/>
          </p:nvPr>
        </p:nvSpPr>
        <p:spPr>
          <a:xfrm>
            <a:off x="8940800" y="6445889"/>
            <a:ext cx="28449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46"/>
          <p:cNvSpPr txBox="1">
            <a:spLocks noGrp="1"/>
          </p:cNvSpPr>
          <p:nvPr>
            <p:ph type="title"/>
          </p:nvPr>
        </p:nvSpPr>
        <p:spPr>
          <a:xfrm>
            <a:off x="489099" y="286871"/>
            <a:ext cx="106869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75" rIns="90475" bIns="44475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37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30139" y="304801"/>
            <a:ext cx="1157061" cy="9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>
            <a:spLocks noGrp="1"/>
          </p:cNvSpPr>
          <p:nvPr>
            <p:ph type="body" idx="1"/>
          </p:nvPr>
        </p:nvSpPr>
        <p:spPr>
          <a:xfrm>
            <a:off x="489099" y="1379070"/>
            <a:ext cx="11296500" cy="49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46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3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erriweather Sans"/>
              <a:buChar char="-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2_1_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0A3799">
              <a:alpha val="5686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0"/>
            <a:ext cx="5752800" cy="6858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265833" y="274333"/>
            <a:ext cx="5246400" cy="6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7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Open Sans"/>
              <a:buNone/>
              <a:defRPr sz="4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8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8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_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-16" y="0"/>
            <a:ext cx="12192000" cy="6858000"/>
          </a:xfrm>
          <a:prstGeom prst="rect">
            <a:avLst/>
          </a:prstGeom>
          <a:solidFill>
            <a:srgbClr val="FFFFFF">
              <a:alpha val="89411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5" name="Google Shape;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2233" y="5691028"/>
            <a:ext cx="1947534" cy="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285177" y="6180590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9"/>
          <p:cNvCxnSpPr/>
          <p:nvPr/>
        </p:nvCxnSpPr>
        <p:spPr>
          <a:xfrm rot="10800000" flipH="1">
            <a:off x="3404200" y="5439167"/>
            <a:ext cx="5383500" cy="11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9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None/>
              <a:defRPr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  <a:defRPr sz="1900">
                <a:solidFill>
                  <a:srgbClr val="434343"/>
                </a:solidFill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 sz="1600">
                <a:solidFill>
                  <a:srgbClr val="434343"/>
                </a:solidFill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 sz="1600">
                <a:solidFill>
                  <a:srgbClr val="434343"/>
                </a:solidFill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12192000" cy="1371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600" y="6325095"/>
            <a:ext cx="1947534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300"/>
              <a:buFont typeface="Open Sans SemiBold"/>
              <a:buNone/>
              <a:defRPr sz="53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●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○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Font typeface="Open Sans"/>
              <a:buChar char="■"/>
              <a:defRPr sz="19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presentation/d/1LNhpuNwU54TgwGfcl-Fgf4HUFxCxh0AztPaeqMuRQRw/edit#slide=id.p1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external-debug-security/blob/main/CHARTER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xie/riscv-debug-security/blob/main/spec/Secure%20Debug%20Proposal.m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xie/riscv-debug-security/blob/main/spec/Secure%20Debug%20Proposal.md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scv-admin/external-debug-security/issues/2" TargetMode="External"/><Relationship Id="rId2" Type="http://schemas.openxmlformats.org/officeDocument/2006/relationships/hyperlink" Target="https://github.com/joxie/riscv-debug-security/blob/main/spec/Secure%20Debug%20Proposal.md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mpass.sustech.edu.cn/nailgu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ctrTitle"/>
          </p:nvPr>
        </p:nvSpPr>
        <p:spPr>
          <a:xfrm>
            <a:off x="797133" y="2528565"/>
            <a:ext cx="10712100" cy="2849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RISC-V External Debug Security TG</a:t>
            </a:r>
            <a:endParaRPr dirty="0"/>
          </a:p>
        </p:txBody>
      </p:sp>
      <p:sp>
        <p:nvSpPr>
          <p:cNvPr id="289" name="Google Shape;289;p47"/>
          <p:cNvSpPr txBox="1">
            <a:spLocks noGrp="1"/>
          </p:cNvSpPr>
          <p:nvPr>
            <p:ph type="subTitle" idx="1"/>
          </p:nvPr>
        </p:nvSpPr>
        <p:spPr>
          <a:xfrm>
            <a:off x="797128" y="5378116"/>
            <a:ext cx="10712100" cy="67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Meeting notes – 11/1</a:t>
            </a:r>
            <a:r>
              <a:rPr lang="en-US" altLang="zh-CN" dirty="0"/>
              <a:t>5</a:t>
            </a:r>
            <a:r>
              <a:rPr lang="en-US" dirty="0"/>
              <a:t>/2023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346400" y="1200167"/>
            <a:ext cx="11499300" cy="3520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D974-F305-D046-BAD8-BDF3C776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C825A-6ACC-0C42-AB60-8728021DF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https://docs.google.com/presentation/d/1LNhpuNwU54TgwGfcl-Fgf4HUFxCxh0AztPaeqMuRQRw/edit#slide=id.p1</a:t>
            </a:r>
            <a:r>
              <a:rPr lang="en-US" dirty="0"/>
              <a:t>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73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700" cy="9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413" name="Google Shape;413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Introduction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Review TG charter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Goal for Nov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Discuss arch opens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DA775-D230-554D-83ED-4B8DBD22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EEA30-0096-B747-8EC5-9BBB52E98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sz="2000" dirty="0"/>
              <a:t>Acting chair – Joe Xie  @nVidia</a:t>
            </a:r>
          </a:p>
          <a:p>
            <a:r>
              <a:rPr lang="en-CN" sz="2000" dirty="0"/>
              <a:t>Acting vice-chair – </a:t>
            </a:r>
            <a:r>
              <a:rPr lang="en-US" sz="2000" dirty="0" err="1"/>
              <a:t>Gokhan</a:t>
            </a:r>
            <a:r>
              <a:rPr lang="en-US" sz="2000" dirty="0"/>
              <a:t> </a:t>
            </a:r>
            <a:r>
              <a:rPr lang="en-US" sz="2000" dirty="0" err="1"/>
              <a:t>Kaplayan</a:t>
            </a:r>
            <a:r>
              <a:rPr lang="en-US" sz="2000" dirty="0"/>
              <a:t> @</a:t>
            </a:r>
            <a:r>
              <a:rPr lang="en-US" sz="2000" dirty="0" err="1"/>
              <a:t>Imgtec</a:t>
            </a:r>
            <a:endParaRPr lang="en-US" sz="2000" dirty="0"/>
          </a:p>
          <a:p>
            <a:r>
              <a:rPr lang="en-US" sz="2000" dirty="0"/>
              <a:t>Contributor - </a:t>
            </a:r>
            <a:r>
              <a:rPr lang="en-US" sz="2000" dirty="0" err="1"/>
              <a:t>Aote</a:t>
            </a:r>
            <a:r>
              <a:rPr lang="en-US" sz="2000" dirty="0"/>
              <a:t> </a:t>
            </a:r>
            <a:r>
              <a:rPr lang="en-US" sz="2000" dirty="0" err="1"/>
              <a:t>Jin</a:t>
            </a:r>
            <a:r>
              <a:rPr lang="en-US" sz="2000" dirty="0"/>
              <a:t> @</a:t>
            </a:r>
            <a:r>
              <a:rPr lang="en-US" sz="2000" dirty="0" err="1"/>
              <a:t>nVidia</a:t>
            </a:r>
            <a:endParaRPr lang="en-US" sz="2000" dirty="0"/>
          </a:p>
          <a:p>
            <a:r>
              <a:rPr lang="en-CN" sz="2000" dirty="0"/>
              <a:t>Enrico @Intel</a:t>
            </a:r>
          </a:p>
          <a:p>
            <a:r>
              <a:rPr lang="en-CN" sz="2000" dirty="0"/>
              <a:t>Beeman @Rivos</a:t>
            </a:r>
          </a:p>
          <a:p>
            <a:r>
              <a:rPr lang="en-CN" sz="2000" dirty="0"/>
              <a:t>Robert @Individual</a:t>
            </a:r>
          </a:p>
          <a:p>
            <a:r>
              <a:rPr lang="en-CN" sz="2000" dirty="0"/>
              <a:t>Paul @Ventana</a:t>
            </a:r>
          </a:p>
          <a:p>
            <a:r>
              <a:rPr lang="en-CN" sz="2000" dirty="0"/>
              <a:t>Erick @NXP</a:t>
            </a:r>
          </a:p>
          <a:p>
            <a:r>
              <a:rPr lang="en-CN" sz="2000" dirty="0"/>
              <a:t>Yann @SiFive</a:t>
            </a:r>
          </a:p>
          <a:p>
            <a:r>
              <a:rPr lang="en-CN" sz="2000" dirty="0"/>
              <a:t>Vicky @IMG</a:t>
            </a:r>
          </a:p>
        </p:txBody>
      </p:sp>
    </p:spTree>
    <p:extLst>
      <p:ext uri="{BB962C8B-B14F-4D97-AF65-F5344CB8AC3E}">
        <p14:creationId xmlns:p14="http://schemas.microsoft.com/office/powerpoint/2010/main" val="170638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277B5-C42D-8643-B498-C6072FCC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TG Charter Review (No Change)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8B6AE-A6B5-E04B-B550-2545B4B54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TG Charter Draft</a:t>
            </a:r>
          </a:p>
          <a:p>
            <a:endParaRPr lang="en-US" dirty="0">
              <a:hlinkClick r:id="rId3"/>
            </a:endParaRPr>
          </a:p>
          <a:p>
            <a:r>
              <a:rPr lang="en-US" dirty="0"/>
              <a:t>Status</a:t>
            </a:r>
          </a:p>
          <a:p>
            <a:pPr lvl="1"/>
            <a:r>
              <a:rPr lang="en-US" dirty="0"/>
              <a:t>Had two rounds of reviews with related </a:t>
            </a:r>
            <a:r>
              <a:rPr lang="en-US" dirty="0" err="1"/>
              <a:t>SiG</a:t>
            </a:r>
            <a:r>
              <a:rPr lang="en-US" dirty="0"/>
              <a:t>/HC (RTI, DTPM, SOC, Security)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Last changes</a:t>
            </a:r>
          </a:p>
          <a:p>
            <a:pPr lvl="1"/>
            <a:r>
              <a:rPr lang="en-US" dirty="0"/>
              <a:t>Include trace spec to the scope for TG</a:t>
            </a:r>
          </a:p>
          <a:p>
            <a:pPr lvl="1"/>
            <a:r>
              <a:rPr lang="en-US" dirty="0"/>
              <a:t>Make authentication mechanism future considerations (originally out-of-scope)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4178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F33DC-0B38-DA42-9C14-C6DD17E9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Goal for Nov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4EAAF-40E6-4D42-8870-DA5603228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TG</a:t>
            </a:r>
          </a:p>
          <a:p>
            <a:pPr lvl="1"/>
            <a:r>
              <a:rPr lang="en-CN" dirty="0"/>
              <a:t>Get TSC to review and approve TG charter</a:t>
            </a:r>
          </a:p>
          <a:p>
            <a:pPr lvl="1"/>
            <a:r>
              <a:rPr lang="en-CN" dirty="0"/>
              <a:t>TG chair and vice-chair ellection</a:t>
            </a:r>
          </a:p>
          <a:p>
            <a:endParaRPr lang="en-CN" dirty="0"/>
          </a:p>
          <a:p>
            <a:r>
              <a:rPr lang="en-CN" dirty="0"/>
              <a:t>Spec (</a:t>
            </a:r>
            <a:r>
              <a:rPr lang="en-US" dirty="0">
                <a:hlinkClick r:id="rId3"/>
              </a:rPr>
              <a:t>https://github.com/joxie/riscv-debug-security/blob/main/spec/Secure%20Debug%20Proposal.md</a:t>
            </a:r>
            <a:r>
              <a:rPr lang="en-CN" dirty="0"/>
              <a:t>)</a:t>
            </a:r>
          </a:p>
          <a:p>
            <a:pPr lvl="1"/>
            <a:r>
              <a:rPr lang="en-CN" dirty="0"/>
              <a:t>Create ratification plan and status checklist</a:t>
            </a:r>
          </a:p>
          <a:p>
            <a:pPr lvl="1"/>
            <a:r>
              <a:rPr lang="en-CN" dirty="0"/>
              <a:t>Create spec github repo, and move proposal draft to offical spec github repo</a:t>
            </a:r>
          </a:p>
        </p:txBody>
      </p:sp>
    </p:spTree>
    <p:extLst>
      <p:ext uri="{BB962C8B-B14F-4D97-AF65-F5344CB8AC3E}">
        <p14:creationId xmlns:p14="http://schemas.microsoft.com/office/powerpoint/2010/main" val="416808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0D78-4C04-8F4B-A9E7-E8C4F176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Dev Spec Status (Aote)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AA8AB-4219-7740-AF91-9C76294BD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Keepalive should be either ignored for all debug privilege levels or at least for sub-machine mode privilege levels.</a:t>
            </a:r>
          </a:p>
          <a:p>
            <a:r>
              <a:rPr lang="en-US" sz="1600" dirty="0" err="1"/>
              <a:t>Relaxedpriv</a:t>
            </a:r>
            <a:r>
              <a:rPr lang="en-US" sz="1600" dirty="0"/>
              <a:t> must be hardwired to 0x0 </a:t>
            </a:r>
          </a:p>
          <a:p>
            <a:r>
              <a:rPr lang="en-US" sz="1600" dirty="0"/>
              <a:t>The fields in </a:t>
            </a:r>
            <a:r>
              <a:rPr lang="en-US" sz="1600" dirty="0" err="1"/>
              <a:t>dcsr</a:t>
            </a:r>
            <a:r>
              <a:rPr lang="en-US" sz="1600" dirty="0"/>
              <a:t> require sufficient privilege level to access, otherwise the fields will be masked by 0x0 (</a:t>
            </a:r>
            <a:r>
              <a:rPr lang="en-US" sz="1600" dirty="0" err="1"/>
              <a:t>mutiplexed</a:t>
            </a:r>
            <a:r>
              <a:rPr lang="en-US" sz="1600" dirty="0"/>
              <a:t> to read-only zero if privilege not suffice and switched back to be configurable fields if granted sufficient privilege).</a:t>
            </a:r>
          </a:p>
          <a:p>
            <a:r>
              <a:rPr lang="en-US" sz="1600" dirty="0"/>
              <a:t>Debug PC (</a:t>
            </a:r>
            <a:r>
              <a:rPr lang="en-US" sz="1600" dirty="0" err="1"/>
              <a:t>dpc</a:t>
            </a:r>
            <a:r>
              <a:rPr lang="en-US" sz="1600" dirty="0"/>
              <a:t>) and Debug Scratch Register (dscratch0, dscratch1)The CSR </a:t>
            </a:r>
            <a:r>
              <a:rPr lang="en-US" sz="1600" dirty="0" err="1"/>
              <a:t>dpc</a:t>
            </a:r>
            <a:r>
              <a:rPr lang="en-US" sz="1600" dirty="0"/>
              <a:t>, dscratch0 and dscratch1 is accessible when the hart enter a </a:t>
            </a:r>
            <a:r>
              <a:rPr lang="en-US" sz="1600" dirty="0" err="1"/>
              <a:t>debuggable</a:t>
            </a:r>
            <a:r>
              <a:rPr lang="en-US" sz="1600" dirty="0"/>
              <a:t> privilege level.</a:t>
            </a:r>
          </a:p>
          <a:p>
            <a:r>
              <a:rPr lang="en-US" sz="1600" dirty="0"/>
              <a:t>Triggers with action = 1 (enter debug mode) will only match/fire if debug is enabled for the privilege level where the hart hits the trigger.</a:t>
            </a:r>
          </a:p>
          <a:p>
            <a:r>
              <a:rPr lang="en-US" sz="1600" dirty="0"/>
              <a:t>In debug mode:    </a:t>
            </a:r>
          </a:p>
          <a:p>
            <a:pPr lvl="1"/>
            <a:r>
              <a:rPr lang="en-US" sz="1400" dirty="0"/>
              <a:t>- triggers (action = 0/1) cannot be enabled for privilege levels higher than the one specified in </a:t>
            </a:r>
            <a:r>
              <a:rPr lang="en-US" sz="1400" dirty="0" err="1"/>
              <a:t>mdbgsec.dbgprv</a:t>
            </a:r>
            <a:r>
              <a:rPr lang="en-US" sz="1400" dirty="0"/>
              <a:t>/</a:t>
            </a:r>
            <a:r>
              <a:rPr lang="en-US" sz="1400" dirty="0" err="1"/>
              <a:t>mdbgsec.dbgv</a:t>
            </a:r>
            <a:r>
              <a:rPr lang="en-US" sz="1400" dirty="0"/>
              <a:t>.    </a:t>
            </a:r>
          </a:p>
          <a:p>
            <a:pPr lvl="1"/>
            <a:r>
              <a:rPr lang="en-US" sz="1400" dirty="0"/>
              <a:t>- triggers (action = 2/3/4) cannot be enabled for privilege levels higher than the one specified in </a:t>
            </a:r>
            <a:r>
              <a:rPr lang="en-US" sz="1400" dirty="0" err="1"/>
              <a:t>mdbgsec.trcprv</a:t>
            </a:r>
            <a:r>
              <a:rPr lang="en-US" sz="1400" dirty="0"/>
              <a:t>/</a:t>
            </a:r>
            <a:r>
              <a:rPr lang="en-US" sz="1400" dirty="0" err="1"/>
              <a:t>mdbgsec.trcv</a:t>
            </a:r>
            <a:r>
              <a:rPr lang="en-US" sz="1400" dirty="0"/>
              <a:t>.    </a:t>
            </a:r>
          </a:p>
          <a:p>
            <a:pPr lvl="1"/>
            <a:r>
              <a:rPr lang="en-US" sz="1400" dirty="0"/>
              <a:t>- triggers (action = 8/9) cannot be enabled if </a:t>
            </a:r>
            <a:r>
              <a:rPr lang="en-US" sz="1400" dirty="0" err="1"/>
              <a:t>mdbgsec.extrigdis</a:t>
            </a:r>
            <a:r>
              <a:rPr lang="en-US" sz="1400" dirty="0"/>
              <a:t> is zero.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9849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BF47-8B5F-184D-9846-E507C95C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Arch Opens &amp;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6F287-D410-9746-96A7-32F9D2F8C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https://github.com/joxie/riscv-debug-security/blob/main/spec/Secure%20Debug%20Proposal.md </a:t>
            </a:r>
            <a:endParaRPr lang="en-US" dirty="0"/>
          </a:p>
          <a:p>
            <a:r>
              <a:rPr lang="en-US" sz="2000" dirty="0"/>
              <a:t>External Trigger of Core Trigger Module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22293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D0A1-71EC-C64D-B99E-83599DF6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Meeting notes and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F4155-9E3E-2448-B7CA-27D89C561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sz="1600" dirty="0"/>
              <a:t>Charter discussion</a:t>
            </a:r>
          </a:p>
          <a:p>
            <a:pPr lvl="1"/>
            <a:r>
              <a:rPr lang="en-CN" sz="1400" dirty="0"/>
              <a:t>Joe / Gokhan to start offical approval process right now, don’t have to wait</a:t>
            </a:r>
          </a:p>
          <a:p>
            <a:pPr lvl="1"/>
            <a:endParaRPr lang="en-CN" sz="1400" dirty="0"/>
          </a:p>
          <a:p>
            <a:r>
              <a:rPr lang="en-CN" sz="1600" dirty="0"/>
              <a:t>Spec (</a:t>
            </a:r>
            <a:r>
              <a:rPr lang="en-US" sz="1600" dirty="0">
                <a:hlinkClick r:id="rId2"/>
              </a:rPr>
              <a:t>https://github.com/joxie/riscv-debug-security/blob/main/spec/Secure%20Debug%20Proposal.md</a:t>
            </a:r>
            <a:r>
              <a:rPr lang="en-US" sz="1600" dirty="0"/>
              <a:t>)</a:t>
            </a:r>
          </a:p>
          <a:p>
            <a:pPr lvl="1"/>
            <a:r>
              <a:rPr lang="en-US" sz="1400" dirty="0"/>
              <a:t>Async triggers can be weaponized by low </a:t>
            </a:r>
            <a:r>
              <a:rPr lang="en-US" sz="1400" dirty="0" err="1"/>
              <a:t>priv</a:t>
            </a:r>
            <a:r>
              <a:rPr lang="en-US" sz="1400" dirty="0"/>
              <a:t> mode to attack high </a:t>
            </a:r>
            <a:r>
              <a:rPr lang="en-US" sz="1400" dirty="0" err="1"/>
              <a:t>priv</a:t>
            </a:r>
            <a:r>
              <a:rPr lang="en-US" sz="1400" dirty="0"/>
              <a:t> mode</a:t>
            </a:r>
          </a:p>
          <a:p>
            <a:pPr lvl="2"/>
            <a:r>
              <a:rPr lang="en-US" sz="1400" dirty="0"/>
              <a:t>AI – </a:t>
            </a:r>
            <a:r>
              <a:rPr lang="en-US" sz="1400" dirty="0" err="1"/>
              <a:t>Aote</a:t>
            </a:r>
            <a:r>
              <a:rPr lang="en-US" sz="1400" dirty="0"/>
              <a:t> to open a new issue – </a:t>
            </a:r>
            <a:r>
              <a:rPr lang="en-US" sz="1400" dirty="0" err="1"/>
              <a:t>Aote</a:t>
            </a:r>
            <a:endParaRPr lang="en-US" sz="1400" dirty="0"/>
          </a:p>
          <a:p>
            <a:pPr lvl="1"/>
            <a:r>
              <a:rPr lang="en-US" sz="1400" dirty="0"/>
              <a:t>How to handle trigger match when debug is disabled</a:t>
            </a:r>
          </a:p>
          <a:p>
            <a:pPr lvl="2"/>
            <a:r>
              <a:rPr lang="en-US" sz="1400" dirty="0">
                <a:hlinkClick r:id="rId3"/>
              </a:rPr>
              <a:t>https://github.com/riscv-admin/external-debug-security/issues/2</a:t>
            </a:r>
            <a:endParaRPr lang="en-US" sz="1400" dirty="0"/>
          </a:p>
          <a:p>
            <a:pPr lvl="1"/>
            <a:r>
              <a:rPr lang="en-US" sz="1400" dirty="0"/>
              <a:t>Clarify the relationship between debug enable and authentication bits</a:t>
            </a:r>
          </a:p>
          <a:p>
            <a:pPr lvl="2"/>
            <a:r>
              <a:rPr lang="en-US" sz="1400" dirty="0"/>
              <a:t>AI – </a:t>
            </a:r>
            <a:r>
              <a:rPr lang="en-US" sz="1400" dirty="0" err="1"/>
              <a:t>Aote</a:t>
            </a:r>
            <a:r>
              <a:rPr lang="en-US" sz="1400" dirty="0"/>
              <a:t> to open an issue </a:t>
            </a:r>
          </a:p>
          <a:p>
            <a:pPr lvl="1"/>
            <a:r>
              <a:rPr lang="en-US" sz="1400" dirty="0"/>
              <a:t>Clarify system protections (WG / IOPMP or similar checker mechanism)</a:t>
            </a:r>
          </a:p>
          <a:p>
            <a:pPr lvl="2"/>
            <a:r>
              <a:rPr lang="en-US" sz="1400" dirty="0"/>
              <a:t>Open a new issue </a:t>
            </a:r>
          </a:p>
          <a:p>
            <a:pPr lvl="2"/>
            <a:r>
              <a:rPr lang="en-US" sz="1400" dirty="0">
                <a:hlinkClick r:id="rId4"/>
              </a:rPr>
              <a:t>https://compass.sustech.edu.cn/nailgun/</a:t>
            </a:r>
            <a:r>
              <a:rPr lang="en-US" sz="1400" dirty="0"/>
              <a:t> (ARM </a:t>
            </a:r>
            <a:r>
              <a:rPr lang="en-US" sz="1400" dirty="0" err="1"/>
              <a:t>nailgun</a:t>
            </a:r>
            <a:r>
              <a:rPr lang="en-US" sz="1400" dirty="0"/>
              <a:t> attack, we should provide some guidance to help implementation to avoid such kind of attack in RISC-V world)</a:t>
            </a:r>
          </a:p>
          <a:p>
            <a:pPr lvl="1"/>
            <a:r>
              <a:rPr lang="en-US" sz="1400" dirty="0"/>
              <a:t>How does debug security spec interact with m-mode isolation extension?</a:t>
            </a:r>
          </a:p>
          <a:p>
            <a:pPr lvl="2"/>
            <a:r>
              <a:rPr lang="en-US" sz="1400" dirty="0"/>
              <a:t>AI – </a:t>
            </a:r>
            <a:r>
              <a:rPr lang="en-US" sz="1400" dirty="0" err="1"/>
              <a:t>Aote</a:t>
            </a:r>
            <a:r>
              <a:rPr lang="en-US" sz="1400" dirty="0"/>
              <a:t> to check M mode isolation spec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endParaRPr lang="en-CN" dirty="0"/>
          </a:p>
          <a:p>
            <a:pPr lvl="1"/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160254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4067</TotalTime>
  <Words>761</Words>
  <Application>Microsoft Macintosh PowerPoint</Application>
  <PresentationFormat>Widescreen</PresentationFormat>
  <Paragraphs>88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Open Sans</vt:lpstr>
      <vt:lpstr>Helvetica Neue</vt:lpstr>
      <vt:lpstr>Century Gothic</vt:lpstr>
      <vt:lpstr>Merriweather Sans</vt:lpstr>
      <vt:lpstr>Open Sans SemiBold</vt:lpstr>
      <vt:lpstr>Calibri</vt:lpstr>
      <vt:lpstr>-apple-system</vt:lpstr>
      <vt:lpstr>Simple Light</vt:lpstr>
      <vt:lpstr>RISC-V External Debug Security TG</vt:lpstr>
      <vt:lpstr>Disclaimer</vt:lpstr>
      <vt:lpstr>Agenda</vt:lpstr>
      <vt:lpstr>Introduction</vt:lpstr>
      <vt:lpstr>TG Charter Review (No Change)</vt:lpstr>
      <vt:lpstr>Goal for Nov</vt:lpstr>
      <vt:lpstr>Dev Spec Status (Aote)</vt:lpstr>
      <vt:lpstr>Arch Opens &amp; Issues</vt:lpstr>
      <vt:lpstr>Meeting notes and Actions</vt:lpstr>
      <vt:lpstr>Backup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RISC-V External Debug Security TG</dc:title>
  <cp:lastModifiedBy>Joe Xie</cp:lastModifiedBy>
  <cp:revision>12</cp:revision>
  <dcterms:modified xsi:type="dcterms:W3CDTF">2023-11-15T16:15:34Z</dcterms:modified>
</cp:coreProperties>
</file>